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9" autoAdjust="0"/>
  </p:normalViewPr>
  <p:slideViewPr>
    <p:cSldViewPr>
      <p:cViewPr varScale="1">
        <p:scale>
          <a:sx n="88" d="100"/>
          <a:sy n="88" d="100"/>
        </p:scale>
        <p:origin x="136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783E16-E7D1-47CD-B6FE-996F7731179B}" type="datetimeFigureOut">
              <a:rPr lang="nl-NL" smtClean="0"/>
              <a:t>6-9-2016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C45394-0B7F-439B-BF3A-1CF03EB7E639}" type="slidenum">
              <a:rPr lang="nl-NL" smtClean="0"/>
              <a:t>‹nr.›</a:t>
            </a:fld>
            <a:endParaRPr lang="nl-NL"/>
          </a:p>
        </p:txBody>
      </p:sp>
    </p:spTree>
    <p:extLst>
      <p:ext uri="{BB962C8B-B14F-4D97-AF65-F5344CB8AC3E}">
        <p14:creationId xmlns:p14="http://schemas.microsoft.com/office/powerpoint/2010/main" val="1350342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6" name="Rechthoek 5"/>
          <p:cNvSpPr/>
          <p:nvPr userDrawn="1"/>
        </p:nvSpPr>
        <p:spPr>
          <a:xfrm>
            <a:off x="0" y="4983"/>
            <a:ext cx="9144000" cy="6087795"/>
          </a:xfrm>
          <a:prstGeom prst="rect">
            <a:avLst/>
          </a:prstGeom>
          <a:gradFill>
            <a:gsLst>
              <a:gs pos="0">
                <a:srgbClr val="002835"/>
              </a:gs>
              <a:gs pos="35000">
                <a:srgbClr val="02465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userDrawn="1"/>
        </p:nvSpPr>
        <p:spPr>
          <a:xfrm>
            <a:off x="0" y="6108960"/>
            <a:ext cx="9144000" cy="749040"/>
          </a:xfrm>
          <a:prstGeom prst="rect">
            <a:avLst/>
          </a:prstGeom>
          <a:solidFill>
            <a:srgbClr val="CB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userDrawn="1"/>
        </p:nvSpPr>
        <p:spPr>
          <a:xfrm>
            <a:off x="0" y="6093296"/>
            <a:ext cx="9144000" cy="106592"/>
          </a:xfrm>
          <a:prstGeom prst="rect">
            <a:avLst/>
          </a:prstGeom>
          <a:gradFill>
            <a:gsLst>
              <a:gs pos="0">
                <a:schemeClr val="tx1">
                  <a:lumMod val="50000"/>
                  <a:lumOff val="50000"/>
                </a:schemeClr>
              </a:gs>
              <a:gs pos="100000">
                <a:srgbClr val="CBDBD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userDrawn="1"/>
        </p:nvSpPr>
        <p:spPr>
          <a:xfrm>
            <a:off x="191343" y="6187370"/>
            <a:ext cx="7116961" cy="553998"/>
          </a:xfrm>
          <a:prstGeom prst="rect">
            <a:avLst/>
          </a:prstGeom>
          <a:noFill/>
        </p:spPr>
        <p:txBody>
          <a:bodyPr wrap="square" rtlCol="0">
            <a:spAutoFit/>
          </a:bodyPr>
          <a:lstStyle/>
          <a:p>
            <a:r>
              <a:rPr lang="nl-NL" sz="1000" dirty="0" smtClean="0">
                <a:solidFill>
                  <a:srgbClr val="024653"/>
                </a:solidFill>
              </a:rPr>
              <a:t>© </a:t>
            </a:r>
            <a:r>
              <a:rPr lang="nl-NL" sz="1000" dirty="0">
                <a:solidFill>
                  <a:srgbClr val="024653"/>
                </a:solidFill>
              </a:rPr>
              <a:t>Educatieve Uitgeversgroep BV, </a:t>
            </a:r>
            <a:r>
              <a:rPr lang="nl-NL" sz="1000" dirty="0" smtClean="0">
                <a:solidFill>
                  <a:srgbClr val="024653"/>
                </a:solidFill>
              </a:rPr>
              <a:t>'s-Hertogenbosch. Alle </a:t>
            </a:r>
            <a:r>
              <a:rPr lang="nl-NL" sz="1000" dirty="0">
                <a:solidFill>
                  <a:srgbClr val="024653"/>
                </a:solidFill>
              </a:rPr>
              <a:t>rechten voorbehouden. Niets uit deze uitgave mag worden verveelvoudigd, opgeslagen in een geautomatiseerd gegevensbestand, of openbaar gemaakt, in enige vorm of op enige wijze, hetzij elektronisch, mechanisch, door fotokopieën, opnamen, of enige manier, zonder voorafgaande schriftelijke toestemming van de uitgever</a:t>
            </a:r>
            <a:r>
              <a:rPr lang="nl-NL" sz="1000" dirty="0" smtClean="0">
                <a:solidFill>
                  <a:srgbClr val="024653"/>
                </a:solidFill>
              </a:rPr>
              <a:t>.</a:t>
            </a:r>
            <a:endParaRPr lang="nl-NL" sz="1000" dirty="0">
              <a:solidFill>
                <a:srgbClr val="024653"/>
              </a:solidFill>
            </a:endParaRPr>
          </a:p>
        </p:txBody>
      </p:sp>
      <p:sp>
        <p:nvSpPr>
          <p:cNvPr id="14" name="Tijdelijke aanduiding voor inhoud 2"/>
          <p:cNvSpPr>
            <a:spLocks noGrp="1"/>
          </p:cNvSpPr>
          <p:nvPr>
            <p:ph idx="1" hasCustomPrompt="1"/>
          </p:nvPr>
        </p:nvSpPr>
        <p:spPr>
          <a:xfrm>
            <a:off x="878904" y="1351309"/>
            <a:ext cx="7005464" cy="637531"/>
          </a:xfrm>
        </p:spPr>
        <p:txBody>
          <a:bodyPr>
            <a:normAutofit/>
          </a:bodyPr>
          <a:lstStyle>
            <a:lvl1pPr marL="0" indent="0">
              <a:buNone/>
              <a:defRPr sz="3200">
                <a:solidFill>
                  <a:schemeClr val="bg1"/>
                </a:solidFill>
              </a:defRPr>
            </a:lvl1pPr>
            <a:lvl2pPr>
              <a:defRPr>
                <a:solidFill>
                  <a:schemeClr val="bg1"/>
                </a:solidFill>
              </a:defRPr>
            </a:lvl2pPr>
            <a:lvl3pPr>
              <a:defRPr>
                <a:solidFill>
                  <a:schemeClr val="bg1"/>
                </a:solidFill>
              </a:defRPr>
            </a:lvl3pPr>
          </a:lstStyle>
          <a:p>
            <a:pPr lvl="0"/>
            <a:r>
              <a:rPr lang="nl-NL" dirty="0" smtClean="0"/>
              <a:t>&lt;Titel boek&gt;</a:t>
            </a:r>
          </a:p>
        </p:txBody>
      </p:sp>
      <p:sp>
        <p:nvSpPr>
          <p:cNvPr id="15" name="Tijdelijke aanduiding voor inhoud 2"/>
          <p:cNvSpPr>
            <a:spLocks noGrp="1"/>
          </p:cNvSpPr>
          <p:nvPr>
            <p:ph idx="10" hasCustomPrompt="1"/>
          </p:nvPr>
        </p:nvSpPr>
        <p:spPr>
          <a:xfrm>
            <a:off x="878904" y="2060848"/>
            <a:ext cx="7005464" cy="493515"/>
          </a:xfrm>
        </p:spPr>
        <p:txBody>
          <a:bodyPr>
            <a:noAutofit/>
          </a:bodyPr>
          <a:lstStyle>
            <a:lvl1pPr marL="0" indent="0">
              <a:buNone/>
              <a:defRPr sz="3200">
                <a:solidFill>
                  <a:schemeClr val="bg1"/>
                </a:solidFill>
              </a:defRPr>
            </a:lvl1pPr>
            <a:lvl2pPr>
              <a:defRPr>
                <a:solidFill>
                  <a:schemeClr val="bg1"/>
                </a:solidFill>
              </a:defRPr>
            </a:lvl2pPr>
            <a:lvl3pPr>
              <a:defRPr>
                <a:solidFill>
                  <a:schemeClr val="bg1"/>
                </a:solidFill>
              </a:defRPr>
            </a:lvl3pPr>
          </a:lstStyle>
          <a:p>
            <a:pPr lvl="0"/>
            <a:r>
              <a:rPr lang="nl-NL" dirty="0" smtClean="0"/>
              <a:t>&lt;Ondertitel boek&gt;</a:t>
            </a:r>
          </a:p>
        </p:txBody>
      </p:sp>
      <p:sp>
        <p:nvSpPr>
          <p:cNvPr id="16" name="Tijdelijke aanduiding voor inhoud 2"/>
          <p:cNvSpPr>
            <a:spLocks noGrp="1"/>
          </p:cNvSpPr>
          <p:nvPr>
            <p:ph idx="11" hasCustomPrompt="1"/>
          </p:nvPr>
        </p:nvSpPr>
        <p:spPr>
          <a:xfrm>
            <a:off x="878904" y="3367533"/>
            <a:ext cx="7005464" cy="637531"/>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stStyle>
          <a:p>
            <a:pPr lvl="0"/>
            <a:r>
              <a:rPr lang="nl-NL" dirty="0" smtClean="0"/>
              <a:t>&lt;Auteur&gt;</a:t>
            </a:r>
          </a:p>
        </p:txBody>
      </p:sp>
      <p:pic>
        <p:nvPicPr>
          <p:cNvPr id="18" name="Afbeelding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312" y="6225247"/>
            <a:ext cx="1463804" cy="516121"/>
          </a:xfrm>
          <a:prstGeom prst="rect">
            <a:avLst/>
          </a:prstGeom>
        </p:spPr>
      </p:pic>
    </p:spTree>
    <p:extLst>
      <p:ext uri="{BB962C8B-B14F-4D97-AF65-F5344CB8AC3E}">
        <p14:creationId xmlns:p14="http://schemas.microsoft.com/office/powerpoint/2010/main" val="249324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lvl1pPr marL="0" indent="0">
              <a:buNone/>
              <a:defRPr/>
            </a:lvl1pPr>
            <a:lvl3pPr>
              <a:defRPr/>
            </a:lvl3pPr>
          </a:lstStyle>
          <a:p>
            <a:pPr lvl="0"/>
            <a:r>
              <a:rPr lang="nl-NL" smtClean="0"/>
              <a:t>Klik om de modelstijlen te bewerken</a:t>
            </a:r>
          </a:p>
        </p:txBody>
      </p:sp>
    </p:spTree>
    <p:extLst>
      <p:ext uri="{BB962C8B-B14F-4D97-AF65-F5344CB8AC3E}">
        <p14:creationId xmlns:p14="http://schemas.microsoft.com/office/powerpoint/2010/main" val="230270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356952"/>
            <a:ext cx="4114800" cy="4525963"/>
          </a:xfrm>
        </p:spPr>
        <p:txBody>
          <a:bodyPr/>
          <a:lstStyle/>
          <a:p>
            <a:pPr lvl="0"/>
            <a:r>
              <a:rPr lang="nl-NL" smtClean="0"/>
              <a:t>Klik om de modelstijlen te bewerken</a:t>
            </a:r>
          </a:p>
        </p:txBody>
      </p:sp>
      <p:sp>
        <p:nvSpPr>
          <p:cNvPr id="7" name="Tijdelijke aanduiding voor inhoud 2"/>
          <p:cNvSpPr>
            <a:spLocks noGrp="1"/>
          </p:cNvSpPr>
          <p:nvPr>
            <p:ph idx="13"/>
          </p:nvPr>
        </p:nvSpPr>
        <p:spPr>
          <a:xfrm>
            <a:off x="4635916" y="1356952"/>
            <a:ext cx="4114800" cy="4525963"/>
          </a:xfrm>
        </p:spPr>
        <p:txBody>
          <a:bodyPr/>
          <a:lstStyle>
            <a:lvl1pPr marL="0" indent="0">
              <a:buNone/>
              <a:defRPr/>
            </a:lvl1pPr>
          </a:lstStyle>
          <a:p>
            <a:pPr lvl="0"/>
            <a:r>
              <a:rPr lang="nl-NL" smtClean="0"/>
              <a:t>Klik om de modelstijlen te bewerken</a:t>
            </a:r>
          </a:p>
        </p:txBody>
      </p:sp>
    </p:spTree>
    <p:extLst>
      <p:ext uri="{BB962C8B-B14F-4D97-AF65-F5344CB8AC3E}">
        <p14:creationId xmlns:p14="http://schemas.microsoft.com/office/powerpoint/2010/main" val="27489087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351309"/>
            <a:ext cx="8229600" cy="4525963"/>
          </a:xfrm>
          <a:prstGeom prst="rect">
            <a:avLst/>
          </a:prstGeom>
        </p:spPr>
        <p:txBody>
          <a:bodyPr vert="horz" lIns="91440" tIns="45720" rIns="91440" bIns="45720" rtlCol="0">
            <a:normAutofit/>
          </a:bodyPr>
          <a:lstStyle/>
          <a:p>
            <a:pPr lvl="0"/>
            <a:r>
              <a:rPr lang="nl-NL" dirty="0" smtClean="0"/>
              <a:t>Klik om de modelstijlen te bewerken</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B6C74-235C-40B1-9720-128F4E67E560}" type="datetimeFigureOut">
              <a:rPr lang="nl-NL" smtClean="0"/>
              <a:t>6-9-2016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DFF1C-4BA7-458E-B6B7-B59738DCF1D9}" type="slidenum">
              <a:rPr lang="nl-NL" smtClean="0"/>
              <a:t>‹nr.›</a:t>
            </a:fld>
            <a:endParaRPr lang="nl-NL"/>
          </a:p>
        </p:txBody>
      </p:sp>
      <p:sp>
        <p:nvSpPr>
          <p:cNvPr id="7" name="Tijdelijke aanduiding voor datum 3"/>
          <p:cNvSpPr txBox="1">
            <a:spLocks/>
          </p:cNvSpPr>
          <p:nvPr/>
        </p:nvSpPr>
        <p:spPr>
          <a:xfrm>
            <a:off x="457200" y="6356350"/>
            <a:ext cx="21336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9B6C74-235C-40B1-9720-128F4E67E560}" type="datetimeFigureOut">
              <a:rPr lang="nl-NL" smtClean="0"/>
              <a:pPr/>
              <a:t>6-9-2016</a:t>
            </a:fld>
            <a:endParaRPr lang="nl-NL"/>
          </a:p>
        </p:txBody>
      </p:sp>
      <p:sp>
        <p:nvSpPr>
          <p:cNvPr id="8" name="Tijdelijke aanduiding voor dianummer 5"/>
          <p:cNvSpPr txBox="1">
            <a:spLocks/>
          </p:cNvSpPr>
          <p:nvPr/>
        </p:nvSpPr>
        <p:spPr>
          <a:xfrm>
            <a:off x="6553200" y="6356350"/>
            <a:ext cx="21336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DDFF1C-4BA7-458E-B6B7-B59738DCF1D9}" type="slidenum">
              <a:rPr lang="nl-NL" smtClean="0"/>
              <a:pPr/>
              <a:t>‹nr.›</a:t>
            </a:fld>
            <a:endParaRPr lang="nl-NL"/>
          </a:p>
        </p:txBody>
      </p:sp>
      <p:sp>
        <p:nvSpPr>
          <p:cNvPr id="9" name="Rechthoek 8"/>
          <p:cNvSpPr/>
          <p:nvPr/>
        </p:nvSpPr>
        <p:spPr>
          <a:xfrm>
            <a:off x="0" y="0"/>
            <a:ext cx="9144000" cy="914400"/>
          </a:xfrm>
          <a:prstGeom prst="rect">
            <a:avLst/>
          </a:prstGeom>
          <a:gradFill>
            <a:gsLst>
              <a:gs pos="0">
                <a:srgbClr val="002835"/>
              </a:gs>
              <a:gs pos="35000">
                <a:srgbClr val="02465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a:off x="0" y="914400"/>
            <a:ext cx="9144000" cy="106592"/>
          </a:xfrm>
          <a:prstGeom prst="rect">
            <a:avLst/>
          </a:prstGeom>
          <a:gradFill>
            <a:gsLst>
              <a:gs pos="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p:nvSpPr>
        <p:spPr>
          <a:xfrm>
            <a:off x="0" y="6108960"/>
            <a:ext cx="9144000" cy="749040"/>
          </a:xfrm>
          <a:prstGeom prst="rect">
            <a:avLst/>
          </a:prstGeom>
          <a:solidFill>
            <a:srgbClr val="CB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457200" y="-99392"/>
            <a:ext cx="8229600" cy="1143000"/>
          </a:xfrm>
          <a:prstGeom prst="rect">
            <a:avLst/>
          </a:prstGeom>
        </p:spPr>
        <p:txBody>
          <a:bodyPr vert="horz" lIns="91440" tIns="45720" rIns="91440" bIns="45720" rtlCol="0" anchor="ctr">
            <a:normAutofit/>
          </a:bodyPr>
          <a:lstStyle/>
          <a:p>
            <a:r>
              <a:rPr lang="nl-NL" dirty="0" smtClean="0"/>
              <a:t>Onderwerp</a:t>
            </a:r>
            <a:endParaRPr lang="nl-NL" dirty="0"/>
          </a:p>
        </p:txBody>
      </p:sp>
      <p:pic>
        <p:nvPicPr>
          <p:cNvPr id="16" name="Afbeelding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80312" y="6225247"/>
            <a:ext cx="1463804" cy="516121"/>
          </a:xfrm>
          <a:prstGeom prst="rect">
            <a:avLst/>
          </a:prstGeom>
        </p:spPr>
      </p:pic>
    </p:spTree>
    <p:extLst>
      <p:ext uri="{BB962C8B-B14F-4D97-AF65-F5344CB8AC3E}">
        <p14:creationId xmlns:p14="http://schemas.microsoft.com/office/powerpoint/2010/main" val="3186924727"/>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0" r:id="rId3"/>
  </p:sldLayoutIdLst>
  <p:timing>
    <p:tnLst>
      <p:par>
        <p:cTn id="1" dur="indefinite" restart="never" nodeType="tmRoot"/>
      </p:par>
    </p:tnLst>
  </p:timing>
  <p:txStyles>
    <p:titleStyle>
      <a:lvl1pPr algn="l" defTabSz="914400" rtl="0" eaLnBrk="1" latinLnBrk="0" hangingPunct="1">
        <a:spcBef>
          <a:spcPct val="0"/>
        </a:spcBef>
        <a:buNone/>
        <a:defRPr sz="2400" b="1"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kern="1200">
          <a:solidFill>
            <a:srgbClr val="024653"/>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02465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rgbClr val="02465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nl/url?sa=i&amp;rct=j&amp;q=&amp;esrc=s&amp;source=images&amp;cd=&amp;cad=rja&amp;uact=8&amp;ved=0CAcQjRw&amp;url=http://mercuur-logistics.nl/nl/Nieuws/Mercuur-verzorgt-de-distributie-voor-meander-maaltijd-en-linnenservice&amp;ei=ZoSSVeqLHInkUZKagKAC&amp;bvm=bv.96783405,d.ZGU&amp;psig=AFQjCNFyx6DaYrCYERzCZwui4K-i_-KM8w&amp;ust=143575183906714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nl/url?sa=i&amp;rct=j&amp;q=&amp;esrc=s&amp;source=images&amp;cd=&amp;cad=rja&amp;uact=8&amp;ved=0CAcQjRw&amp;url=http://www.zorg-waard.nl/klanten/zorg-thuis/&amp;ei=ynGSVczpIMHV7Aaup5K4Dw&amp;psig=AFQjCNHEMyFrp371EyeNJZi_ZGzy7n1CNQ&amp;ust=143574712635439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nl/url?sa=i&amp;rct=j&amp;q=&amp;esrc=s&amp;source=images&amp;cd=&amp;cad=rja&amp;uact=8&amp;ved=0CAcQjRw&amp;url=https://www.delixl.nl/groothandel_zorg/ouderen.jsp&amp;ei=sYSSVbeICYT4Up6PgugC&amp;bvm=bv.96783405,d.ZGU&amp;psig=AFQjCNFyx6DaYrCYERzCZwui4K-i_-KM8w&amp;ust=143575183906714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nl/url?sa=i&amp;rct=j&amp;q=&amp;esrc=s&amp;source=images&amp;cd=&amp;cad=rja&amp;uact=8&amp;ved=0CAcQjRw&amp;url=http://www.hutten.eu/werkenbij/nl/10/bedrijfscatering&amp;ei=CI2SVaj9BYfR7QaFjrG4CA&amp;bvm=bv.96783405,d.ZGU&amp;psig=AFQjCNHjd199-FzJy8-m1SdlFZpGyt__NA&amp;ust=143575411035369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1"/>
          <p:cNvSpPr>
            <a:spLocks noGrp="1"/>
          </p:cNvSpPr>
          <p:nvPr>
            <p:ph idx="1"/>
          </p:nvPr>
        </p:nvSpPr>
        <p:spPr>
          <a:xfrm>
            <a:off x="879475" y="1350963"/>
            <a:ext cx="7005638" cy="638175"/>
          </a:xfrm>
        </p:spPr>
        <p:txBody>
          <a:bodyPr/>
          <a:lstStyle/>
          <a:p>
            <a:pPr eaLnBrk="1" hangingPunct="1"/>
            <a:r>
              <a:rPr lang="nl-NL" dirty="0" smtClean="0"/>
              <a:t>FDV 3</a:t>
            </a:r>
          </a:p>
        </p:txBody>
      </p:sp>
      <p:sp>
        <p:nvSpPr>
          <p:cNvPr id="3075" name="Tijdelijke aanduiding voor inhoud 2"/>
          <p:cNvSpPr>
            <a:spLocks noGrp="1"/>
          </p:cNvSpPr>
          <p:nvPr>
            <p:ph idx="10"/>
          </p:nvPr>
        </p:nvSpPr>
        <p:spPr>
          <a:xfrm>
            <a:off x="879475" y="2060575"/>
            <a:ext cx="7292975" cy="493713"/>
          </a:xfrm>
        </p:spPr>
        <p:txBody>
          <a:bodyPr/>
          <a:lstStyle/>
          <a:p>
            <a:pPr eaLnBrk="1" hangingPunct="1"/>
            <a:r>
              <a:rPr lang="nl-NL" dirty="0" smtClean="0"/>
              <a:t>Gastheer/gastvrouw in </a:t>
            </a:r>
            <a:r>
              <a:rPr lang="nl-NL" smtClean="0"/>
              <a:t>de catering</a:t>
            </a:r>
            <a:endParaRPr lang="nl-NL" dirty="0" smtClean="0"/>
          </a:p>
          <a:p>
            <a:pPr eaLnBrk="1" hangingPunct="1"/>
            <a:r>
              <a:rPr lang="nl-NL" dirty="0" smtClean="0"/>
              <a:t>Hoofdstuk 9: Maaltijdverstrekking</a:t>
            </a:r>
          </a:p>
        </p:txBody>
      </p:sp>
      <p:sp>
        <p:nvSpPr>
          <p:cNvPr id="3076" name="Tijdelijke aanduiding voor inhoud 3"/>
          <p:cNvSpPr>
            <a:spLocks noGrp="1"/>
          </p:cNvSpPr>
          <p:nvPr>
            <p:ph idx="11"/>
          </p:nvPr>
        </p:nvSpPr>
        <p:spPr>
          <a:xfrm>
            <a:off x="899592" y="3501008"/>
            <a:ext cx="7005638" cy="638175"/>
          </a:xfrm>
        </p:spPr>
        <p:txBody>
          <a:bodyPr/>
          <a:lstStyle/>
          <a:p>
            <a:pPr eaLnBrk="1" hangingPunct="1"/>
            <a:r>
              <a:rPr lang="nl-NL" dirty="0" smtClean="0"/>
              <a:t>M. Vos</a:t>
            </a:r>
          </a:p>
          <a:p>
            <a:pPr eaLnBrk="1" hangingPunct="1"/>
            <a:endParaRPr lang="nl-NL" dirty="0" smtClean="0"/>
          </a:p>
        </p:txBody>
      </p:sp>
    </p:spTree>
    <p:extLst>
      <p:ext uri="{BB962C8B-B14F-4D97-AF65-F5344CB8AC3E}">
        <p14:creationId xmlns:p14="http://schemas.microsoft.com/office/powerpoint/2010/main" val="2264691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9: Maaltijdverstrekking</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9.1. Inleiding</a:t>
            </a:r>
          </a:p>
          <a:p>
            <a:pPr eaLnBrk="1" hangingPunct="1">
              <a:buFont typeface="Arial" charset="0"/>
              <a:buNone/>
            </a:pPr>
            <a:endParaRPr lang="nl-NL" sz="1800" b="1" dirty="0" smtClean="0"/>
          </a:p>
          <a:p>
            <a:pPr marL="285750" indent="-285750" eaLnBrk="1" hangingPunct="1">
              <a:buFont typeface="Arial" panose="020B0604020202020204" pitchFamily="34" charset="0"/>
              <a:buChar char="•"/>
            </a:pPr>
            <a:r>
              <a:rPr lang="nl-NL" sz="1800" dirty="0" smtClean="0"/>
              <a:t>Maaltijdbeleving</a:t>
            </a:r>
          </a:p>
          <a:p>
            <a:pPr marL="285750" indent="-285750" eaLnBrk="1" hangingPunct="1">
              <a:buFont typeface="Arial" panose="020B0604020202020204" pitchFamily="34" charset="0"/>
              <a:buChar char="•"/>
            </a:pPr>
            <a:r>
              <a:rPr lang="nl-NL" sz="1800" dirty="0" smtClean="0"/>
              <a:t>Eten op bed</a:t>
            </a:r>
          </a:p>
          <a:p>
            <a:pPr marL="285750" indent="-285750" eaLnBrk="1" hangingPunct="1">
              <a:buFont typeface="Arial" panose="020B0604020202020204" pitchFamily="34" charset="0"/>
              <a:buChar char="•"/>
            </a:pPr>
            <a:r>
              <a:rPr lang="nl-NL" sz="1800" dirty="0" smtClean="0"/>
              <a:t>Eten in huiselijke kring</a:t>
            </a:r>
          </a:p>
          <a:p>
            <a:pPr marL="285750" indent="-285750" eaLnBrk="1" hangingPunct="1">
              <a:buFont typeface="Arial" panose="020B0604020202020204" pitchFamily="34" charset="0"/>
              <a:buChar char="•"/>
            </a:pPr>
            <a:r>
              <a:rPr lang="nl-NL" sz="1800" dirty="0" smtClean="0"/>
              <a:t>Eten in een ‘restaurant’</a:t>
            </a:r>
          </a:p>
          <a:p>
            <a:pPr marL="285750" indent="-285750" eaLnBrk="1" hangingPunct="1">
              <a:buFont typeface="Arial" panose="020B0604020202020204" pitchFamily="34" charset="0"/>
              <a:buChar char="•"/>
            </a:pPr>
            <a:r>
              <a:rPr lang="nl-NL" sz="1800" dirty="0" smtClean="0"/>
              <a:t>Juiste temperatuur</a:t>
            </a:r>
          </a:p>
        </p:txBody>
      </p:sp>
      <p:pic>
        <p:nvPicPr>
          <p:cNvPr id="6" name="Picture 4" descr="http://www.dmcmaaltijdservice.nl/uploads/images/_snf0260%20web.jpg"/>
          <p:cNvPicPr>
            <a:picLocks noChangeAspect="1" noChangeArrowheads="1"/>
          </p:cNvPicPr>
          <p:nvPr/>
        </p:nvPicPr>
        <p:blipFill>
          <a:blip r:embed="rId2" cstate="print"/>
          <a:srcRect/>
          <a:stretch>
            <a:fillRect/>
          </a:stretch>
        </p:blipFill>
        <p:spPr bwMode="auto">
          <a:xfrm>
            <a:off x="4716016" y="1484784"/>
            <a:ext cx="2494847" cy="3750642"/>
          </a:xfrm>
          <a:prstGeom prst="rect">
            <a:avLst/>
          </a:prstGeom>
          <a:noFill/>
        </p:spPr>
      </p:pic>
    </p:spTree>
    <p:extLst>
      <p:ext uri="{BB962C8B-B14F-4D97-AF65-F5344CB8AC3E}">
        <p14:creationId xmlns:p14="http://schemas.microsoft.com/office/powerpoint/2010/main" val="869762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9: Maaltijdverstrekking</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9.2. Maaltijdbeleving</a:t>
            </a:r>
          </a:p>
          <a:p>
            <a:pPr eaLnBrk="1" hangingPunct="1">
              <a:buFont typeface="Arial" charset="0"/>
              <a:buNone/>
            </a:pPr>
            <a:endParaRPr lang="nl-NL" sz="1800" b="1" dirty="0" smtClean="0"/>
          </a:p>
          <a:p>
            <a:pPr marL="285750" indent="-285750" eaLnBrk="1" hangingPunct="1">
              <a:buFont typeface="Arial" panose="020B0604020202020204" pitchFamily="34" charset="0"/>
              <a:buChar char="•"/>
            </a:pPr>
            <a:r>
              <a:rPr lang="nl-NL" sz="1800" dirty="0" smtClean="0"/>
              <a:t>In het algemeen waarderen gasten een </a:t>
            </a:r>
            <a:r>
              <a:rPr lang="nl-NL" sz="1800" b="1" dirty="0" smtClean="0"/>
              <a:t>rustige</a:t>
            </a:r>
            <a:r>
              <a:rPr lang="nl-NL" sz="1800" dirty="0" smtClean="0"/>
              <a:t> en </a:t>
            </a:r>
            <a:r>
              <a:rPr lang="nl-NL" sz="1800" b="1" dirty="0" smtClean="0"/>
              <a:t>relaxte</a:t>
            </a:r>
            <a:r>
              <a:rPr lang="nl-NL" sz="1800" dirty="0" smtClean="0"/>
              <a:t> omgeving. </a:t>
            </a:r>
          </a:p>
          <a:p>
            <a:pPr marL="285750" indent="-285750" eaLnBrk="1" hangingPunct="1">
              <a:buFont typeface="Arial" panose="020B0604020202020204" pitchFamily="34" charset="0"/>
              <a:buChar char="•"/>
            </a:pPr>
            <a:r>
              <a:rPr lang="nl-NL" sz="1800" dirty="0" smtClean="0"/>
              <a:t>Maar mensen verschillen. Dus fijn als je als instelling mensen kunt laten kiezen waar ze gaan eten. </a:t>
            </a:r>
          </a:p>
          <a:p>
            <a:pPr eaLnBrk="1" hangingPunct="1"/>
            <a:endParaRPr lang="nl-NL" sz="1800" dirty="0" smtClean="0"/>
          </a:p>
          <a:p>
            <a:pPr eaLnBrk="1" hangingPunct="1"/>
            <a:r>
              <a:rPr lang="nl-NL" sz="1800" b="1" dirty="0" smtClean="0"/>
              <a:t>Aandacht</a:t>
            </a:r>
            <a:r>
              <a:rPr lang="nl-NL" sz="1800" dirty="0" smtClean="0"/>
              <a:t> is belangrijk:</a:t>
            </a:r>
          </a:p>
          <a:p>
            <a:pPr marL="285750" indent="-285750" eaLnBrk="1" hangingPunct="1">
              <a:buFont typeface="Arial" panose="020B0604020202020204" pitchFamily="34" charset="0"/>
              <a:buChar char="•"/>
            </a:pPr>
            <a:r>
              <a:rPr lang="nl-NL" sz="1800" dirty="0" smtClean="0"/>
              <a:t>aandacht voor aankleding ruimtes</a:t>
            </a:r>
          </a:p>
          <a:p>
            <a:pPr marL="285750" indent="-285750" eaLnBrk="1" hangingPunct="1">
              <a:buFont typeface="Arial" panose="020B0604020202020204" pitchFamily="34" charset="0"/>
              <a:buChar char="•"/>
            </a:pPr>
            <a:r>
              <a:rPr lang="nl-NL" sz="1800" dirty="0" smtClean="0"/>
              <a:t>aandacht voor de gast</a:t>
            </a:r>
          </a:p>
          <a:p>
            <a:pPr marL="285750" indent="-285750" eaLnBrk="1" hangingPunct="1">
              <a:buFont typeface="Arial" panose="020B0604020202020204" pitchFamily="34" charset="0"/>
              <a:buChar char="•"/>
            </a:pPr>
            <a:r>
              <a:rPr lang="nl-NL" sz="1800" dirty="0" smtClean="0"/>
              <a:t>aandacht voor eten en drinken</a:t>
            </a:r>
          </a:p>
          <a:p>
            <a:pPr eaLnBrk="1" hangingPunct="1"/>
            <a:endParaRPr lang="nl-NL" dirty="0" smtClean="0"/>
          </a:p>
        </p:txBody>
      </p:sp>
      <p:pic>
        <p:nvPicPr>
          <p:cNvPr id="5126" name="Picture 6" descr="http://mercuur-logistics.nl/upload/image/8912_nieuw-692x461.jpg">
            <a:hlinkClick r:id="rId2"/>
          </p:cNvPr>
          <p:cNvPicPr>
            <a:picLocks noChangeAspect="1" noChangeArrowheads="1"/>
          </p:cNvPicPr>
          <p:nvPr/>
        </p:nvPicPr>
        <p:blipFill>
          <a:blip r:embed="rId3" cstate="print"/>
          <a:srcRect/>
          <a:stretch>
            <a:fillRect/>
          </a:stretch>
        </p:blipFill>
        <p:spPr bwMode="auto">
          <a:xfrm>
            <a:off x="5580112" y="3429000"/>
            <a:ext cx="2810342" cy="1872208"/>
          </a:xfrm>
          <a:prstGeom prst="rect">
            <a:avLst/>
          </a:prstGeom>
          <a:noFill/>
        </p:spPr>
      </p:pic>
    </p:spTree>
    <p:extLst>
      <p:ext uri="{BB962C8B-B14F-4D97-AF65-F5344CB8AC3E}">
        <p14:creationId xmlns:p14="http://schemas.microsoft.com/office/powerpoint/2010/main" val="1749785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9: Maaltijdverstrekking</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9.3. Eten op bed</a:t>
            </a:r>
          </a:p>
          <a:p>
            <a:pPr eaLnBrk="1" hangingPunct="1">
              <a:buFont typeface="Arial" charset="0"/>
              <a:buNone/>
            </a:pPr>
            <a:endParaRPr lang="nl-NL" sz="1800" b="1" dirty="0" smtClean="0"/>
          </a:p>
          <a:p>
            <a:pPr marL="285750" indent="-285750" eaLnBrk="1" hangingPunct="1">
              <a:buFont typeface="Arial" panose="020B0604020202020204" pitchFamily="34" charset="0"/>
              <a:buChar char="•"/>
            </a:pPr>
            <a:r>
              <a:rPr lang="nl-NL" sz="1800" dirty="0" smtClean="0"/>
              <a:t>Aandacht voor </a:t>
            </a:r>
            <a:r>
              <a:rPr lang="nl-NL" sz="1800" b="1" dirty="0" smtClean="0"/>
              <a:t>praktische zaken</a:t>
            </a:r>
            <a:r>
              <a:rPr lang="nl-NL" sz="1800" dirty="0" smtClean="0"/>
              <a:t>:  </a:t>
            </a:r>
            <a:br>
              <a:rPr lang="nl-NL" sz="1800" dirty="0" smtClean="0"/>
            </a:br>
            <a:r>
              <a:rPr lang="nl-NL" sz="1800" dirty="0" smtClean="0"/>
              <a:t>Voorbeeld: dienblad, </a:t>
            </a:r>
            <a:r>
              <a:rPr lang="nl-NL" sz="1800" dirty="0" err="1" smtClean="0"/>
              <a:t>bedtafeltje</a:t>
            </a:r>
            <a:r>
              <a:rPr lang="nl-NL" sz="1800" dirty="0" smtClean="0"/>
              <a:t>, placemat, servet, bestek</a:t>
            </a:r>
          </a:p>
          <a:p>
            <a:pPr marL="285750" indent="-285750" eaLnBrk="1" hangingPunct="1">
              <a:buFont typeface="Arial" panose="020B0604020202020204" pitchFamily="34" charset="0"/>
              <a:buChar char="•"/>
            </a:pPr>
            <a:r>
              <a:rPr lang="nl-NL" sz="1800" dirty="0" smtClean="0"/>
              <a:t>Aandacht voor </a:t>
            </a:r>
            <a:r>
              <a:rPr lang="nl-NL" sz="1800" b="1" dirty="0" smtClean="0"/>
              <a:t>gast </a:t>
            </a:r>
            <a:br>
              <a:rPr lang="nl-NL" sz="1800" b="1" dirty="0" smtClean="0"/>
            </a:br>
            <a:r>
              <a:rPr lang="nl-NL" sz="1800" dirty="0" smtClean="0"/>
              <a:t>Voorbeeld: zithouding okay</a:t>
            </a:r>
          </a:p>
          <a:p>
            <a:pPr marL="285750" indent="-285750" eaLnBrk="1" hangingPunct="1">
              <a:buFont typeface="Arial" panose="020B0604020202020204" pitchFamily="34" charset="0"/>
              <a:buChar char="•"/>
            </a:pPr>
            <a:r>
              <a:rPr lang="nl-NL" sz="1800" dirty="0" smtClean="0"/>
              <a:t>Aandacht voor </a:t>
            </a:r>
            <a:r>
              <a:rPr lang="nl-NL" sz="1800" b="1" dirty="0" smtClean="0"/>
              <a:t>eten </a:t>
            </a:r>
            <a:br>
              <a:rPr lang="nl-NL" sz="1800" b="1" dirty="0" smtClean="0"/>
            </a:br>
            <a:r>
              <a:rPr lang="nl-NL" sz="1800" dirty="0" smtClean="0"/>
              <a:t>Voorbeeld: </a:t>
            </a:r>
            <a:r>
              <a:rPr lang="nl-NL" sz="1800" dirty="0" err="1" smtClean="0"/>
              <a:t>seizoensproduct</a:t>
            </a:r>
            <a:endParaRPr lang="nl-NL" sz="1800" dirty="0" smtClean="0"/>
          </a:p>
          <a:p>
            <a:pPr marL="285750" indent="-285750" eaLnBrk="1" hangingPunct="1">
              <a:buFont typeface="Arial" panose="020B0604020202020204" pitchFamily="34" charset="0"/>
              <a:buChar char="•"/>
            </a:pPr>
            <a:endParaRPr lang="nl-NL" sz="1800" dirty="0" smtClean="0"/>
          </a:p>
          <a:p>
            <a:pPr marL="285750" indent="-285750" eaLnBrk="1" hangingPunct="1">
              <a:buFont typeface="Arial" panose="020B0604020202020204" pitchFamily="34" charset="0"/>
              <a:buChar char="•"/>
            </a:pPr>
            <a:r>
              <a:rPr lang="nl-NL" sz="1800" b="1" dirty="0" smtClean="0"/>
              <a:t>Eet smakelijk !</a:t>
            </a:r>
            <a:br>
              <a:rPr lang="nl-NL" sz="1800" b="1" dirty="0" smtClean="0"/>
            </a:br>
            <a:r>
              <a:rPr lang="nl-NL" sz="1800" b="1" dirty="0" smtClean="0"/>
              <a:t>+ </a:t>
            </a:r>
            <a:br>
              <a:rPr lang="nl-NL" sz="1800" b="1" dirty="0" smtClean="0"/>
            </a:br>
            <a:r>
              <a:rPr lang="nl-NL" sz="1800" b="1" dirty="0" smtClean="0"/>
              <a:t>Heeft het gesmaakt?</a:t>
            </a:r>
          </a:p>
        </p:txBody>
      </p:sp>
      <p:pic>
        <p:nvPicPr>
          <p:cNvPr id="6" name="Picture 2" descr="http://www.foodnieuws.nl/wp-content/uploads/2013/10/131010+Begeleidende+foto+Albron+brengt+de+Kracht+van+Etenjpg-622x402.jpg"/>
          <p:cNvPicPr>
            <a:picLocks noChangeAspect="1" noChangeArrowheads="1"/>
          </p:cNvPicPr>
          <p:nvPr/>
        </p:nvPicPr>
        <p:blipFill>
          <a:blip r:embed="rId2" cstate="print"/>
          <a:srcRect/>
          <a:stretch>
            <a:fillRect/>
          </a:stretch>
        </p:blipFill>
        <p:spPr bwMode="auto">
          <a:xfrm>
            <a:off x="4898676" y="2996952"/>
            <a:ext cx="3788124" cy="2448273"/>
          </a:xfrm>
          <a:prstGeom prst="rect">
            <a:avLst/>
          </a:prstGeom>
          <a:noFill/>
        </p:spPr>
      </p:pic>
    </p:spTree>
    <p:extLst>
      <p:ext uri="{BB962C8B-B14F-4D97-AF65-F5344CB8AC3E}">
        <p14:creationId xmlns:p14="http://schemas.microsoft.com/office/powerpoint/2010/main" val="1709783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9: Maaltijdverstrekking</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9.3. Eten in huiselijke kring</a:t>
            </a:r>
          </a:p>
          <a:p>
            <a:pPr eaLnBrk="1" hangingPunct="1">
              <a:buFont typeface="Arial" charset="0"/>
              <a:buNone/>
            </a:pPr>
            <a:endParaRPr lang="nl-NL" sz="1800" b="1" dirty="0" smtClean="0"/>
          </a:p>
          <a:p>
            <a:pPr marL="285750" indent="-285750" eaLnBrk="1" hangingPunct="1">
              <a:buFont typeface="Arial" panose="020B0604020202020204" pitchFamily="34" charset="0"/>
              <a:buChar char="•"/>
            </a:pPr>
            <a:r>
              <a:rPr lang="nl-NL" sz="1800" dirty="0" smtClean="0"/>
              <a:t>Aandacht voor </a:t>
            </a:r>
            <a:r>
              <a:rPr lang="nl-NL" sz="1800" b="1" dirty="0" smtClean="0"/>
              <a:t>sfeer</a:t>
            </a:r>
            <a:r>
              <a:rPr lang="nl-NL" sz="1800" dirty="0"/>
              <a:t/>
            </a:r>
            <a:br>
              <a:rPr lang="nl-NL" sz="1800" dirty="0"/>
            </a:br>
            <a:r>
              <a:rPr lang="nl-NL" sz="1800" dirty="0" smtClean="0"/>
              <a:t>Voorbeeld: verlichting, tafel mooi dekken, bloemetje etc. </a:t>
            </a:r>
          </a:p>
          <a:p>
            <a:pPr marL="285750" indent="-285750" eaLnBrk="1" hangingPunct="1">
              <a:buFont typeface="Arial" panose="020B0604020202020204" pitchFamily="34" charset="0"/>
              <a:buChar char="•"/>
            </a:pPr>
            <a:r>
              <a:rPr lang="nl-NL" sz="1800" dirty="0" smtClean="0"/>
              <a:t>Aandacht voor </a:t>
            </a:r>
            <a:r>
              <a:rPr lang="nl-NL" sz="1800" b="1" dirty="0" smtClean="0"/>
              <a:t>gast </a:t>
            </a:r>
            <a:br>
              <a:rPr lang="nl-NL" sz="1800" b="1" dirty="0" smtClean="0"/>
            </a:br>
            <a:r>
              <a:rPr lang="nl-NL" sz="1800" dirty="0" smtClean="0"/>
              <a:t>Voorbeeld: hulp bij boterham smeren</a:t>
            </a:r>
          </a:p>
          <a:p>
            <a:pPr marL="285750" indent="-285750" eaLnBrk="1" hangingPunct="1">
              <a:buFont typeface="Arial" panose="020B0604020202020204" pitchFamily="34" charset="0"/>
              <a:buChar char="•"/>
            </a:pPr>
            <a:r>
              <a:rPr lang="nl-NL" sz="1800" dirty="0" smtClean="0"/>
              <a:t>Aandacht voor </a:t>
            </a:r>
            <a:r>
              <a:rPr lang="nl-NL" sz="1800" b="1" dirty="0" smtClean="0"/>
              <a:t>eten </a:t>
            </a:r>
            <a:r>
              <a:rPr lang="nl-NL" sz="1800" dirty="0" smtClean="0"/>
              <a:t/>
            </a:r>
            <a:br>
              <a:rPr lang="nl-NL" sz="1800" dirty="0" smtClean="0"/>
            </a:br>
            <a:r>
              <a:rPr lang="nl-NL" sz="1800" dirty="0" smtClean="0"/>
              <a:t>Voorbeeld: korstjes brood verwijderen</a:t>
            </a:r>
          </a:p>
          <a:p>
            <a:pPr marL="285750" indent="-285750" eaLnBrk="1" hangingPunct="1">
              <a:buFont typeface="Arial" panose="020B0604020202020204" pitchFamily="34" charset="0"/>
              <a:buChar char="•"/>
            </a:pPr>
            <a:r>
              <a:rPr lang="nl-NL" sz="1800" b="1" dirty="0" smtClean="0"/>
              <a:t>EET SMAKELIJK !</a:t>
            </a:r>
            <a:br>
              <a:rPr lang="nl-NL" sz="1800" b="1" dirty="0" smtClean="0"/>
            </a:br>
            <a:r>
              <a:rPr lang="nl-NL" sz="1800" b="1" dirty="0" smtClean="0"/>
              <a:t>+ </a:t>
            </a:r>
            <a:br>
              <a:rPr lang="nl-NL" sz="1800" b="1" dirty="0" smtClean="0"/>
            </a:br>
            <a:r>
              <a:rPr lang="nl-NL" sz="1800" b="1" dirty="0" smtClean="0"/>
              <a:t>HEEFT HET GESMAAKT?</a:t>
            </a:r>
          </a:p>
        </p:txBody>
      </p:sp>
      <p:pic>
        <p:nvPicPr>
          <p:cNvPr id="5" name="Picture 2" descr="http://www.zorg-waard.nl/wp-content/themes/zorgwaard/img/photos/lunch.jpg">
            <a:hlinkClick r:id="rId2"/>
          </p:cNvPr>
          <p:cNvPicPr>
            <a:picLocks noChangeAspect="1" noChangeArrowheads="1"/>
          </p:cNvPicPr>
          <p:nvPr/>
        </p:nvPicPr>
        <p:blipFill>
          <a:blip r:embed="rId3" cstate="print"/>
          <a:srcRect/>
          <a:stretch>
            <a:fillRect/>
          </a:stretch>
        </p:blipFill>
        <p:spPr bwMode="auto">
          <a:xfrm>
            <a:off x="5076056" y="3140968"/>
            <a:ext cx="3460551" cy="2307034"/>
          </a:xfrm>
          <a:prstGeom prst="rect">
            <a:avLst/>
          </a:prstGeom>
          <a:noFill/>
        </p:spPr>
      </p:pic>
    </p:spTree>
    <p:extLst>
      <p:ext uri="{BB962C8B-B14F-4D97-AF65-F5344CB8AC3E}">
        <p14:creationId xmlns:p14="http://schemas.microsoft.com/office/powerpoint/2010/main" val="2184154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9: Maaltijdverstrekking</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9.4. Eten in een ‘restaurant’</a:t>
            </a:r>
          </a:p>
          <a:p>
            <a:pPr eaLnBrk="1" hangingPunct="1">
              <a:buFont typeface="Arial" charset="0"/>
              <a:buNone/>
            </a:pPr>
            <a:endParaRPr lang="nl-NL" sz="1800" b="1" dirty="0" smtClean="0"/>
          </a:p>
          <a:p>
            <a:pPr marL="285750" indent="-285750" eaLnBrk="1" hangingPunct="1">
              <a:buFont typeface="Arial" panose="020B0604020202020204" pitchFamily="34" charset="0"/>
              <a:buChar char="•"/>
            </a:pPr>
            <a:r>
              <a:rPr lang="nl-NL" sz="1800" dirty="0" smtClean="0"/>
              <a:t>Aandacht voor </a:t>
            </a:r>
            <a:r>
              <a:rPr lang="nl-NL" sz="1800" b="1" dirty="0" smtClean="0"/>
              <a:t>sfeer</a:t>
            </a:r>
            <a:r>
              <a:rPr lang="nl-NL" sz="1800" dirty="0" smtClean="0"/>
              <a:t/>
            </a:r>
            <a:br>
              <a:rPr lang="nl-NL" sz="1800" dirty="0" smtClean="0"/>
            </a:br>
            <a:r>
              <a:rPr lang="nl-NL" sz="1800" dirty="0" smtClean="0"/>
              <a:t>Voorbeeld: schoon, verzorgd, netjes. Behandel gast zoals in een restaurant!</a:t>
            </a:r>
          </a:p>
          <a:p>
            <a:pPr marL="285750" indent="-285750" eaLnBrk="1" hangingPunct="1">
              <a:buFont typeface="Arial" panose="020B0604020202020204" pitchFamily="34" charset="0"/>
              <a:buChar char="•"/>
            </a:pPr>
            <a:r>
              <a:rPr lang="nl-NL" sz="1800" dirty="0" smtClean="0"/>
              <a:t>Aandacht voor </a:t>
            </a:r>
            <a:r>
              <a:rPr lang="nl-NL" sz="1800" b="1" dirty="0" smtClean="0"/>
              <a:t>gast</a:t>
            </a:r>
            <a:br>
              <a:rPr lang="nl-NL" sz="1800" b="1" dirty="0" smtClean="0"/>
            </a:br>
            <a:r>
              <a:rPr lang="nl-NL" sz="1800" dirty="0" smtClean="0"/>
              <a:t>Voorbeeld: helpen bij kiezen menu)</a:t>
            </a:r>
          </a:p>
          <a:p>
            <a:pPr marL="285750" indent="-285750" eaLnBrk="1" hangingPunct="1">
              <a:buFont typeface="Arial" panose="020B0604020202020204" pitchFamily="34" charset="0"/>
              <a:buChar char="•"/>
            </a:pPr>
            <a:r>
              <a:rPr lang="nl-NL" sz="1800" dirty="0" smtClean="0"/>
              <a:t>Aandacht voor </a:t>
            </a:r>
            <a:r>
              <a:rPr lang="nl-NL" sz="1800" b="1" dirty="0" smtClean="0"/>
              <a:t>eten</a:t>
            </a:r>
            <a:br>
              <a:rPr lang="nl-NL" sz="1800" b="1" dirty="0" smtClean="0"/>
            </a:br>
            <a:r>
              <a:rPr lang="nl-NL" sz="1800" dirty="0" smtClean="0"/>
              <a:t>Voorbeeld: specialiteit kok</a:t>
            </a:r>
          </a:p>
          <a:p>
            <a:pPr eaLnBrk="1" hangingPunct="1"/>
            <a:endParaRPr lang="nl-NL" sz="1800" dirty="0" smtClean="0"/>
          </a:p>
          <a:p>
            <a:pPr marL="285750" indent="-285750" eaLnBrk="1" hangingPunct="1">
              <a:buFont typeface="Arial" panose="020B0604020202020204" pitchFamily="34" charset="0"/>
              <a:buChar char="•"/>
            </a:pPr>
            <a:r>
              <a:rPr lang="nl-NL" sz="1800" b="1" dirty="0" smtClean="0"/>
              <a:t>EET SMAKELIJK !</a:t>
            </a:r>
            <a:br>
              <a:rPr lang="nl-NL" sz="1800" b="1" dirty="0" smtClean="0"/>
            </a:br>
            <a:r>
              <a:rPr lang="nl-NL" sz="1800" b="1" dirty="0" smtClean="0"/>
              <a:t>+ </a:t>
            </a:r>
            <a:br>
              <a:rPr lang="nl-NL" sz="1800" b="1" dirty="0" smtClean="0"/>
            </a:br>
            <a:r>
              <a:rPr lang="nl-NL" sz="1800" b="1" dirty="0" smtClean="0"/>
              <a:t>HEEFT HET GESMAAKT?</a:t>
            </a:r>
          </a:p>
          <a:p>
            <a:pPr eaLnBrk="1" hangingPunct="1"/>
            <a:endParaRPr lang="nl-NL" sz="1800" dirty="0" smtClean="0"/>
          </a:p>
        </p:txBody>
      </p:sp>
      <p:pic>
        <p:nvPicPr>
          <p:cNvPr id="6" name="Picture 2" descr="https://www.delixl.nl/media/content/zorg/home_2/afb_ouderenzorg.jpg">
            <a:hlinkClick r:id="rId2"/>
          </p:cNvPr>
          <p:cNvPicPr>
            <a:picLocks noChangeAspect="1" noChangeArrowheads="1"/>
          </p:cNvPicPr>
          <p:nvPr/>
        </p:nvPicPr>
        <p:blipFill>
          <a:blip r:embed="rId3" cstate="print"/>
          <a:srcRect/>
          <a:stretch>
            <a:fillRect/>
          </a:stretch>
        </p:blipFill>
        <p:spPr bwMode="auto">
          <a:xfrm>
            <a:off x="4788024" y="3501008"/>
            <a:ext cx="4025261" cy="2103178"/>
          </a:xfrm>
          <a:prstGeom prst="rect">
            <a:avLst/>
          </a:prstGeom>
          <a:noFill/>
        </p:spPr>
      </p:pic>
    </p:spTree>
    <p:extLst>
      <p:ext uri="{BB962C8B-B14F-4D97-AF65-F5344CB8AC3E}">
        <p14:creationId xmlns:p14="http://schemas.microsoft.com/office/powerpoint/2010/main" val="2228253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9: Maaltijdverstrekking</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9.5. Presentatie counter</a:t>
            </a:r>
          </a:p>
          <a:p>
            <a:pPr marL="285750" indent="-285750" eaLnBrk="1" hangingPunct="1">
              <a:buFont typeface="Arial" panose="020B0604020202020204" pitchFamily="34" charset="0"/>
              <a:buChar char="•"/>
            </a:pPr>
            <a:endParaRPr lang="nl-NL" sz="1800" b="1" dirty="0" smtClean="0"/>
          </a:p>
          <a:p>
            <a:pPr marL="285750" indent="-285750" eaLnBrk="1" hangingPunct="1">
              <a:buFont typeface="Arial" panose="020B0604020202020204" pitchFamily="34" charset="0"/>
              <a:buChar char="•"/>
            </a:pPr>
            <a:r>
              <a:rPr lang="nl-NL" sz="1800" dirty="0" smtClean="0"/>
              <a:t>Aandacht voor </a:t>
            </a:r>
            <a:r>
              <a:rPr lang="nl-NL" sz="1800" b="1" dirty="0" smtClean="0"/>
              <a:t>presentatie</a:t>
            </a:r>
            <a:br>
              <a:rPr lang="nl-NL" sz="1800" b="1" dirty="0" smtClean="0"/>
            </a:br>
            <a:r>
              <a:rPr lang="nl-NL" sz="1800" dirty="0" smtClean="0"/>
              <a:t>Voorbeeld: verzorgd, hygiënisch</a:t>
            </a:r>
          </a:p>
          <a:p>
            <a:pPr marL="285750" indent="-285750" eaLnBrk="1" hangingPunct="1">
              <a:buFont typeface="Arial" panose="020B0604020202020204" pitchFamily="34" charset="0"/>
              <a:buChar char="•"/>
            </a:pPr>
            <a:r>
              <a:rPr lang="nl-NL" sz="1800" dirty="0" smtClean="0"/>
              <a:t>Aandacht voor </a:t>
            </a:r>
            <a:r>
              <a:rPr lang="nl-NL" sz="1800" b="1" dirty="0" smtClean="0"/>
              <a:t>gast</a:t>
            </a:r>
            <a:br>
              <a:rPr lang="nl-NL" sz="1800" b="1" dirty="0" smtClean="0"/>
            </a:br>
            <a:r>
              <a:rPr lang="nl-NL" sz="1800" dirty="0" smtClean="0"/>
              <a:t>Voorbeeld: logische volgorde, vriendelijke bediening</a:t>
            </a:r>
          </a:p>
          <a:p>
            <a:pPr marL="285750" indent="-285750" eaLnBrk="1" hangingPunct="1">
              <a:buFont typeface="Arial" panose="020B0604020202020204" pitchFamily="34" charset="0"/>
              <a:buChar char="•"/>
            </a:pPr>
            <a:r>
              <a:rPr lang="nl-NL" sz="1800" dirty="0" smtClean="0"/>
              <a:t>Aandacht voor </a:t>
            </a:r>
            <a:r>
              <a:rPr lang="nl-NL" sz="1800" b="1" dirty="0" smtClean="0"/>
              <a:t>eten</a:t>
            </a:r>
            <a:br>
              <a:rPr lang="nl-NL" sz="1800" b="1" dirty="0" smtClean="0"/>
            </a:br>
            <a:r>
              <a:rPr lang="nl-NL" sz="1800" dirty="0" smtClean="0"/>
              <a:t>Voorbeeld: specialiteit kok</a:t>
            </a:r>
          </a:p>
          <a:p>
            <a:pPr marL="285750" indent="-285750" eaLnBrk="1" hangingPunct="1">
              <a:buFont typeface="Arial" panose="020B0604020202020204" pitchFamily="34" charset="0"/>
              <a:buChar char="•"/>
            </a:pPr>
            <a:endParaRPr lang="nl-NL" sz="1800" dirty="0" smtClean="0"/>
          </a:p>
          <a:p>
            <a:pPr marL="285750" indent="-285750" eaLnBrk="1" hangingPunct="1">
              <a:buFont typeface="Arial" panose="020B0604020202020204" pitchFamily="34" charset="0"/>
              <a:buChar char="•"/>
            </a:pPr>
            <a:r>
              <a:rPr lang="nl-NL" sz="1800" b="1" dirty="0" smtClean="0"/>
              <a:t>EET SMAKELIJK !</a:t>
            </a:r>
            <a:br>
              <a:rPr lang="nl-NL" sz="1800" b="1" dirty="0" smtClean="0"/>
            </a:br>
            <a:endParaRPr lang="nl-NL" sz="1800" b="1" dirty="0" smtClean="0"/>
          </a:p>
        </p:txBody>
      </p:sp>
      <p:pic>
        <p:nvPicPr>
          <p:cNvPr id="13314" name="Picture 2" descr="http://www.hutten.eu/werkenbij/uploads/fotos/20/Hutten_Business_Catering_5.jpg">
            <a:hlinkClick r:id="rId2"/>
          </p:cNvPr>
          <p:cNvPicPr>
            <a:picLocks noChangeAspect="1" noChangeArrowheads="1"/>
          </p:cNvPicPr>
          <p:nvPr/>
        </p:nvPicPr>
        <p:blipFill>
          <a:blip r:embed="rId3" cstate="print"/>
          <a:srcRect/>
          <a:stretch>
            <a:fillRect/>
          </a:stretch>
        </p:blipFill>
        <p:spPr bwMode="auto">
          <a:xfrm>
            <a:off x="5148064" y="3382896"/>
            <a:ext cx="3680118" cy="2450546"/>
          </a:xfrm>
          <a:prstGeom prst="rect">
            <a:avLst/>
          </a:prstGeom>
          <a:noFill/>
        </p:spPr>
      </p:pic>
    </p:spTree>
    <p:extLst>
      <p:ext uri="{BB962C8B-B14F-4D97-AF65-F5344CB8AC3E}">
        <p14:creationId xmlns:p14="http://schemas.microsoft.com/office/powerpoint/2010/main" val="3616065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9: Maaltijdverstrekking</a:t>
            </a:r>
            <a:br>
              <a:rPr lang="nl-NL" dirty="0" smtClean="0"/>
            </a:br>
            <a:endParaRPr lang="nl-NL" dirty="0" smtClean="0"/>
          </a:p>
        </p:txBody>
      </p:sp>
      <p:sp>
        <p:nvSpPr>
          <p:cNvPr id="4099" name="Tijdelijke aanduiding voor inhoud 4"/>
          <p:cNvSpPr>
            <a:spLocks noGrp="1"/>
          </p:cNvSpPr>
          <p:nvPr>
            <p:ph idx="1"/>
          </p:nvPr>
        </p:nvSpPr>
        <p:spPr/>
        <p:txBody>
          <a:bodyPr>
            <a:normAutofit lnSpcReduction="10000"/>
          </a:bodyPr>
          <a:lstStyle/>
          <a:p>
            <a:pPr eaLnBrk="1" hangingPunct="1">
              <a:buFont typeface="Arial" charset="0"/>
              <a:buNone/>
            </a:pPr>
            <a:r>
              <a:rPr lang="nl-NL" b="1" dirty="0" smtClean="0"/>
              <a:t>9.6. Juiste temperatuur</a:t>
            </a:r>
          </a:p>
          <a:p>
            <a:pPr eaLnBrk="1" hangingPunct="1">
              <a:buFont typeface="Arial" charset="0"/>
              <a:buNone/>
            </a:pPr>
            <a:endParaRPr lang="nl-NL" sz="1800" b="1" dirty="0" smtClean="0"/>
          </a:p>
          <a:p>
            <a:pPr marL="285750" indent="-285750" eaLnBrk="1" hangingPunct="1">
              <a:buFont typeface="Arial" panose="020B0604020202020204" pitchFamily="34" charset="0"/>
              <a:buChar char="•"/>
            </a:pPr>
            <a:r>
              <a:rPr lang="nl-NL" sz="1800" b="1" dirty="0" smtClean="0"/>
              <a:t>Warme maaltijdcomponenten: 	</a:t>
            </a:r>
            <a:r>
              <a:rPr lang="nl-NL" sz="1800" dirty="0" smtClean="0"/>
              <a:t>minimaal 60 gr. Celsius</a:t>
            </a:r>
          </a:p>
          <a:p>
            <a:pPr eaLnBrk="1" hangingPunct="1">
              <a:buNone/>
            </a:pPr>
            <a:endParaRPr lang="nl-NL" sz="1800" dirty="0" smtClean="0"/>
          </a:p>
          <a:p>
            <a:pPr marL="285750" indent="-285750" eaLnBrk="1" hangingPunct="1">
              <a:buFont typeface="Arial" panose="020B0604020202020204" pitchFamily="34" charset="0"/>
              <a:buChar char="•"/>
            </a:pPr>
            <a:r>
              <a:rPr lang="nl-NL" sz="1800" b="1" dirty="0" smtClean="0"/>
              <a:t>Koude maaltijdcomponenten: 	</a:t>
            </a:r>
            <a:r>
              <a:rPr lang="nl-NL" sz="1800" dirty="0" smtClean="0"/>
              <a:t>maximaal 7 gr. Celsius</a:t>
            </a:r>
          </a:p>
          <a:p>
            <a:pPr eaLnBrk="1" hangingPunct="1">
              <a:buNone/>
            </a:pPr>
            <a:endParaRPr lang="nl-NL" sz="1800" dirty="0" smtClean="0"/>
          </a:p>
          <a:p>
            <a:pPr eaLnBrk="1" hangingPunct="1"/>
            <a:endParaRPr lang="nl-NL" sz="1800" dirty="0" smtClean="0"/>
          </a:p>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buNone/>
            </a:pPr>
            <a:r>
              <a:rPr lang="nl-NL" i="1" dirty="0" smtClean="0"/>
              <a:t>                            </a:t>
            </a:r>
            <a:endParaRPr lang="nl-NL" dirty="0" smtClean="0"/>
          </a:p>
        </p:txBody>
      </p:sp>
      <p:pic>
        <p:nvPicPr>
          <p:cNvPr id="7" name="Picture 4" descr="http://iseco.eu/wp-content/uploads/2013/03/rivas.jpg"/>
          <p:cNvPicPr>
            <a:picLocks noChangeAspect="1" noChangeArrowheads="1"/>
          </p:cNvPicPr>
          <p:nvPr/>
        </p:nvPicPr>
        <p:blipFill>
          <a:blip r:embed="rId2" cstate="print"/>
          <a:srcRect/>
          <a:stretch>
            <a:fillRect/>
          </a:stretch>
        </p:blipFill>
        <p:spPr bwMode="auto">
          <a:xfrm>
            <a:off x="457200" y="3140968"/>
            <a:ext cx="5328592" cy="2664296"/>
          </a:xfrm>
          <a:prstGeom prst="rect">
            <a:avLst/>
          </a:prstGeom>
          <a:noFill/>
        </p:spPr>
      </p:pic>
    </p:spTree>
    <p:extLst>
      <p:ext uri="{BB962C8B-B14F-4D97-AF65-F5344CB8AC3E}">
        <p14:creationId xmlns:p14="http://schemas.microsoft.com/office/powerpoint/2010/main" val="1531072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 sjabloon nieuwe layout 2013">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sjabloon_2015" id="{04A7B19B-A474-407E-BCEA-611E27601597}" vid="{7233866E-EC8A-48D2-B0BB-454667497CC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DD37FE96B511499B46C1C581E676D2" ma:contentTypeVersion="6" ma:contentTypeDescription="Een nieuw document maken." ma:contentTypeScope="" ma:versionID="64c3a21cf425ac2aac26dc6be5734816">
  <xsd:schema xmlns:xsd="http://www.w3.org/2001/XMLSchema" xmlns:xs="http://www.w3.org/2001/XMLSchema" xmlns:p="http://schemas.microsoft.com/office/2006/metadata/properties" xmlns:ns2="4aedb150-598f-493a-bb5e-2c5384c58b31" xmlns:ns3="92779265-7ad7-4d9d-8f09-f524c4e01a4c" targetNamespace="http://schemas.microsoft.com/office/2006/metadata/properties" ma:root="true" ma:fieldsID="de84304d9a46e703f0874b08e975e09e" ns2:_="" ns3:_="">
    <xsd:import namespace="4aedb150-598f-493a-bb5e-2c5384c58b31"/>
    <xsd:import namespace="92779265-7ad7-4d9d-8f09-f524c4e01a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edb150-598f-493a-bb5e-2c5384c58b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779265-7ad7-4d9d-8f09-f524c4e01a4c"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2364A9-8538-4805-ACA7-35ACF0E9AD14}"/>
</file>

<file path=customXml/itemProps2.xml><?xml version="1.0" encoding="utf-8"?>
<ds:datastoreItem xmlns:ds="http://schemas.openxmlformats.org/officeDocument/2006/customXml" ds:itemID="{CE2CEC66-3C6A-4E89-B6C4-72F80D2E7E63}"/>
</file>

<file path=customXml/itemProps3.xml><?xml version="1.0" encoding="utf-8"?>
<ds:datastoreItem xmlns:ds="http://schemas.openxmlformats.org/officeDocument/2006/customXml" ds:itemID="{FAFA51CD-DD62-4306-8F1E-D1BD0B68D21A}"/>
</file>

<file path=docProps/app.xml><?xml version="1.0" encoding="utf-8"?>
<Properties xmlns="http://schemas.openxmlformats.org/officeDocument/2006/extended-properties" xmlns:vt="http://schemas.openxmlformats.org/officeDocument/2006/docPropsVTypes">
  <Template>PPT_sjabloon_2015</Template>
  <TotalTime>217</TotalTime>
  <Words>126</Words>
  <Application>Microsoft Office PowerPoint</Application>
  <PresentationFormat>Diavoorstelling (4:3)</PresentationFormat>
  <Paragraphs>66</Paragraphs>
  <Slides>8</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8</vt:i4>
      </vt:variant>
    </vt:vector>
  </HeadingPairs>
  <TitlesOfParts>
    <vt:vector size="11" baseType="lpstr">
      <vt:lpstr>Arial</vt:lpstr>
      <vt:lpstr>Calibri</vt:lpstr>
      <vt:lpstr>Presentatie sjabloon nieuwe layout 2013</vt:lpstr>
      <vt:lpstr>PowerPoint-presentatie</vt:lpstr>
      <vt:lpstr> Hoofdstuk 9: Maaltijdverstrekking </vt:lpstr>
      <vt:lpstr> Hoofdstuk 9: Maaltijdverstrekking </vt:lpstr>
      <vt:lpstr> Hoofdstuk 9: Maaltijdverstrekking </vt:lpstr>
      <vt:lpstr> Hoofdstuk 9: Maaltijdverstrekking </vt:lpstr>
      <vt:lpstr> Hoofdstuk 9: Maaltijdverstrekking </vt:lpstr>
      <vt:lpstr> Hoofdstuk 9: Maaltijdverstrekking </vt:lpstr>
      <vt:lpstr> Hoofdstuk 9: Maaltijdverstrekking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Lisa van den Putte</dc:creator>
  <cp:lastModifiedBy>Janke van Mosseveld</cp:lastModifiedBy>
  <cp:revision>20</cp:revision>
  <dcterms:created xsi:type="dcterms:W3CDTF">2016-06-14T09:29:13Z</dcterms:created>
  <dcterms:modified xsi:type="dcterms:W3CDTF">2016-09-06T20:37:14Z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0x01010069DD37FE96B511499B46C1C581E676D2</vt:lpwstr>
  </property>
</Properties>
</file>